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5" r:id="rId4"/>
    <p:sldMasterId id="2147483716" r:id="rId5"/>
    <p:sldMasterId id="214748371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Montserrat"/>
      <p:bold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Open Sans SemiBold"/>
      <p:regular r:id="rId30"/>
      <p:bold r:id="rId31"/>
      <p:italic r:id="rId32"/>
      <p:boldItalic r:id="rId33"/>
    </p:embeddedFont>
    <p:embeddedFont>
      <p:font typeface="Montserrat ExtraBold"/>
      <p:bold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Montserrat-bold.fntdata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Medium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OpenSansSemiBold-bold.fntdata"/><Relationship Id="rId30" Type="http://schemas.openxmlformats.org/officeDocument/2006/relationships/font" Target="fonts/OpenSansSemiBold-regular.fntdata"/><Relationship Id="rId11" Type="http://schemas.openxmlformats.org/officeDocument/2006/relationships/slide" Target="slides/slide4.xml"/><Relationship Id="rId33" Type="http://schemas.openxmlformats.org/officeDocument/2006/relationships/font" Target="fonts/OpenSansSemiBold-boldItalic.fntdata"/><Relationship Id="rId10" Type="http://schemas.openxmlformats.org/officeDocument/2006/relationships/slide" Target="slides/slide3.xml"/><Relationship Id="rId32" Type="http://schemas.openxmlformats.org/officeDocument/2006/relationships/font" Target="fonts/OpenSansSemiBold-italic.fntdata"/><Relationship Id="rId13" Type="http://schemas.openxmlformats.org/officeDocument/2006/relationships/slide" Target="slides/slide6.xml"/><Relationship Id="rId35" Type="http://schemas.openxmlformats.org/officeDocument/2006/relationships/font" Target="fonts/MontserratExtraBold-bold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ExtraBold-bold.fntdata"/><Relationship Id="rId15" Type="http://schemas.openxmlformats.org/officeDocument/2006/relationships/slide" Target="slides/slide8.xml"/><Relationship Id="rId37" Type="http://schemas.openxmlformats.org/officeDocument/2006/relationships/font" Target="fonts/OpenSans-bold.fntdata"/><Relationship Id="rId14" Type="http://schemas.openxmlformats.org/officeDocument/2006/relationships/slide" Target="slides/slide7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0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9.xml"/><Relationship Id="rId38" Type="http://schemas.openxmlformats.org/officeDocument/2006/relationships/font" Target="fonts/OpenSans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08acf2d71c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08acf2d71c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8923f3fa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8923f3fa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5a38820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5a38820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15a38820d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15a38820d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70cdd69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70cdd69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8acc2dc8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8acc2dc8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9e4c3937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9e4c3937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f9e4c3937f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f9e4c3937f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9e4c3937f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f9e4c3937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15a38820d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15a38820d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93fdb43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93fdb43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5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4" name="Google Shape;164;p45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49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2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9" name="Google Shape;179;p52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3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53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4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54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5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55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56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7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8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9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59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9" name="Google Shape;199;p59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0" name="Google Shape;200;p59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1" name="Google Shape;201;p59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60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5" name="Google Shape;205;p60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6" name="Google Shape;206;p60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7" name="Google Shape;207;p60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0" name="Google Shape;210;p61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1" name="Google Shape;211;p61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2" name="Google Shape;212;p61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61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4" name="Google Shape;214;p61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61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6" name="Google Shape;216;p61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7" name="Google Shape;217;p61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8" name="Google Shape;218;p61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9" name="Google Shape;219;p61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2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2" name="Google Shape;222;p62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62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4" name="Google Shape;224;p62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5" name="Google Shape;225;p62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6" name="Google Shape;226;p62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62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" name="Google Shape;228;p62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3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1" name="Google Shape;231;p63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2" name="Google Shape;232;p63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5" name="Google Shape;235;p64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5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" name="Google Shape;238;p65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9" name="Google Shape;239;p65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0" name="Google Shape;240;p65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6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3" name="Google Shape;243;p66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7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8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0" name="Google Shape;250;p69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3" name="Google Shape;253;p70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67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30" Type="http://schemas.openxmlformats.org/officeDocument/2006/relationships/theme" Target="../theme/theme4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" name="Google Shape;155;p42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6" name="Google Shape;156;p42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42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58" name="Google Shape;158;p4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youtu.be/n_Cn8eFo7u8" TargetMode="External"/><Relationship Id="rId4" Type="http://schemas.openxmlformats.org/officeDocument/2006/relationships/hyperlink" Target="https://docs.google.com/document/d/1-CoGwvPAMDw6ET2YB762X4uViTixWcTBAaynMxDY43c/edit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n_Cn8eFo7u8" TargetMode="External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snV-wSzBOp4ALmL1UIxbwgw7EgvjGcTS/view" TargetMode="Externa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71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259" name="Google Shape;259;p71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p71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7350"/>
            <a:ext cx="5672934" cy="4254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80"/>
          <p:cNvSpPr txBox="1"/>
          <p:nvPr/>
        </p:nvSpPr>
        <p:spPr>
          <a:xfrm>
            <a:off x="5766125" y="473400"/>
            <a:ext cx="291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Example:</a:t>
            </a:r>
            <a:endParaRPr sz="20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5" name="Google Shape;325;p80"/>
          <p:cNvSpPr txBox="1"/>
          <p:nvPr/>
        </p:nvSpPr>
        <p:spPr>
          <a:xfrm>
            <a:off x="5721025" y="898325"/>
            <a:ext cx="3423000" cy="3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i="1" lang="en" sz="1550">
                <a:solidFill>
                  <a:srgbClr val="505863"/>
                </a:solidFill>
              </a:rPr>
              <a:t>‘This company is world-renowned for the technology you create. In just the past year you have won a number of awards for your latest software. </a:t>
            </a:r>
            <a:endParaRPr i="1" sz="1550">
              <a:solidFill>
                <a:srgbClr val="50586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i="1" lang="en" sz="1550">
                <a:solidFill>
                  <a:srgbClr val="505863"/>
                </a:solidFill>
              </a:rPr>
              <a:t>I would love to bring my experience of developing new IT products to contribute to a team that is this resourceful, hardworking, and collaborative.’</a:t>
            </a:r>
            <a:endParaRPr i="1" sz="1750">
              <a:solidFill>
                <a:srgbClr val="505863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6" name="Google Shape;326;p80"/>
          <p:cNvSpPr txBox="1"/>
          <p:nvPr/>
        </p:nvSpPr>
        <p:spPr>
          <a:xfrm>
            <a:off x="1239400" y="396600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7" name="Google Shape;327;p80"/>
          <p:cNvSpPr txBox="1"/>
          <p:nvPr/>
        </p:nvSpPr>
        <p:spPr>
          <a:xfrm>
            <a:off x="984125" y="0"/>
            <a:ext cx="769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through the information. </a:t>
            </a:r>
            <a:endParaRPr sz="1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Answer the question “Why do you want to work for Google?”</a:t>
            </a:r>
            <a:endParaRPr sz="1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1"/>
          <p:cNvSpPr txBox="1"/>
          <p:nvPr/>
        </p:nvSpPr>
        <p:spPr>
          <a:xfrm>
            <a:off x="278600" y="411950"/>
            <a:ext cx="8799300" cy="40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Read the question. Why does an employer ask you this question?</a:t>
            </a:r>
            <a:endParaRPr b="1" sz="19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chemeClr val="lt2"/>
                </a:solidFill>
                <a:highlight>
                  <a:srgbClr val="FF6B08"/>
                </a:highlight>
                <a:latin typeface="Montserrat"/>
                <a:ea typeface="Montserrat"/>
                <a:cs typeface="Montserrat"/>
                <a:sym typeface="Montserrat"/>
              </a:rPr>
              <a:t>What Is the Most Important to You at Work?</a:t>
            </a:r>
            <a:r>
              <a:rPr b="1" lang="en" sz="1950">
                <a:solidFill>
                  <a:schemeClr val="lt2"/>
                </a:solidFill>
                <a:highlight>
                  <a:schemeClr val="accen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solidFill>
                <a:schemeClr val="lt2"/>
              </a:solidFill>
              <a:highlight>
                <a:schemeClr val="accen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</a:t>
            </a:r>
            <a:endParaRPr b="1" i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3" name="Google Shape;33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475" y="1539975"/>
            <a:ext cx="4435625" cy="249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82"/>
          <p:cNvSpPr txBox="1"/>
          <p:nvPr/>
        </p:nvSpPr>
        <p:spPr>
          <a:xfrm>
            <a:off x="278600" y="411950"/>
            <a:ext cx="8799300" cy="40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Read the question. Why does an employer ask you this question?</a:t>
            </a:r>
            <a:endParaRPr b="1" sz="19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chemeClr val="lt2"/>
                </a:solidFill>
                <a:highlight>
                  <a:srgbClr val="FF6B08"/>
                </a:highlight>
                <a:latin typeface="Montserrat"/>
                <a:ea typeface="Montserrat"/>
                <a:cs typeface="Montserrat"/>
                <a:sym typeface="Montserrat"/>
              </a:rPr>
              <a:t>What Is the Most Important to You at Work?</a:t>
            </a:r>
            <a:r>
              <a:rPr b="1" lang="en" sz="1950">
                <a:solidFill>
                  <a:schemeClr val="lt2"/>
                </a:solidFill>
                <a:highlight>
                  <a:schemeClr val="accen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solidFill>
                <a:schemeClr val="lt2"/>
              </a:solidFill>
              <a:highlight>
                <a:schemeClr val="accen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</a:t>
            </a:r>
            <a:endParaRPr b="1" i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9" name="Google Shape;339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475" y="1539975"/>
            <a:ext cx="4435625" cy="24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82"/>
          <p:cNvSpPr txBox="1"/>
          <p:nvPr/>
        </p:nvSpPr>
        <p:spPr>
          <a:xfrm>
            <a:off x="-29950" y="4033100"/>
            <a:ext cx="9416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simply want to see what your priorities are and if you can put them into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3"/>
          <p:cNvSpPr/>
          <p:nvPr/>
        </p:nvSpPr>
        <p:spPr>
          <a:xfrm>
            <a:off x="134625" y="968050"/>
            <a:ext cx="4283700" cy="145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83"/>
          <p:cNvSpPr txBox="1"/>
          <p:nvPr/>
        </p:nvSpPr>
        <p:spPr>
          <a:xfrm>
            <a:off x="19425" y="1161250"/>
            <a:ext cx="4514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3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We want to work with great people</a:t>
            </a:r>
            <a:endParaRPr b="1" i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Don't take success for granted</a:t>
            </a:r>
            <a:endParaRPr b="1" i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Do the right thing; don't be evil.</a:t>
            </a:r>
            <a:endParaRPr b="1" i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83"/>
          <p:cNvSpPr txBox="1"/>
          <p:nvPr/>
        </p:nvSpPr>
        <p:spPr>
          <a:xfrm>
            <a:off x="966900" y="57950"/>
            <a:ext cx="8177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Research the values of your company. What values do you find similar to yours? Present them and explain your choice.</a:t>
            </a:r>
            <a:endParaRPr sz="1500"/>
          </a:p>
        </p:txBody>
      </p:sp>
      <p:sp>
        <p:nvSpPr>
          <p:cNvPr id="348" name="Google Shape;348;p83"/>
          <p:cNvSpPr/>
          <p:nvPr/>
        </p:nvSpPr>
        <p:spPr>
          <a:xfrm>
            <a:off x="197700" y="2980350"/>
            <a:ext cx="8748600" cy="15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83"/>
          <p:cNvSpPr/>
          <p:nvPr/>
        </p:nvSpPr>
        <p:spPr>
          <a:xfrm>
            <a:off x="4663200" y="968050"/>
            <a:ext cx="4283700" cy="145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83"/>
          <p:cNvSpPr txBox="1"/>
          <p:nvPr/>
        </p:nvSpPr>
        <p:spPr>
          <a:xfrm>
            <a:off x="644475" y="844175"/>
            <a:ext cx="804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            Google                                               Microsoft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1" name="Google Shape;351;p83"/>
          <p:cNvSpPr txBox="1"/>
          <p:nvPr/>
        </p:nvSpPr>
        <p:spPr>
          <a:xfrm>
            <a:off x="3963750" y="2455250"/>
            <a:ext cx="1217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Apple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2" name="Google Shape;352;p83"/>
          <p:cNvSpPr txBox="1"/>
          <p:nvPr/>
        </p:nvSpPr>
        <p:spPr>
          <a:xfrm>
            <a:off x="4617600" y="1161250"/>
            <a:ext cx="4374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3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Innovation</a:t>
            </a:r>
            <a:endParaRPr b="1" i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Corporate social responsibility</a:t>
            </a:r>
            <a:endParaRPr b="1" i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i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Environment</a:t>
            </a:r>
            <a:endParaRPr b="1" i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83"/>
          <p:cNvSpPr txBox="1"/>
          <p:nvPr/>
        </p:nvSpPr>
        <p:spPr>
          <a:xfrm>
            <a:off x="198300" y="2980350"/>
            <a:ext cx="8748600" cy="22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3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We believe in the simple, not the complex.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We participate only in markets where we can make a significant contribution.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We believe in saying no to thousands of projects so that we can focus on the few that are important and meaningful to us.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3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" name="Google Shape;354;p83"/>
          <p:cNvSpPr txBox="1"/>
          <p:nvPr/>
        </p:nvSpPr>
        <p:spPr>
          <a:xfrm>
            <a:off x="1476675" y="4528750"/>
            <a:ext cx="655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 u="sng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the most important to you at work? </a:t>
            </a:r>
            <a:endParaRPr i="1" sz="1800" u="sng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4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answer the questions: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you want to work here?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the most important to you in a job?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84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3" name="Google Shape;363;p84"/>
          <p:cNvCxnSpPr/>
          <p:nvPr/>
        </p:nvCxnSpPr>
        <p:spPr>
          <a:xfrm>
            <a:off x="7829625" y="4668525"/>
            <a:ext cx="6096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5"/>
          <p:cNvSpPr txBox="1"/>
          <p:nvPr/>
        </p:nvSpPr>
        <p:spPr>
          <a:xfrm>
            <a:off x="360950" y="598550"/>
            <a:ext cx="8238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Video: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What's it like to work at Google?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100" u="sng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Words from this lesson: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 Glossary 3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6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4" name="Google Shape;374;p86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2"/>
          <p:cNvSpPr txBox="1"/>
          <p:nvPr/>
        </p:nvSpPr>
        <p:spPr>
          <a:xfrm>
            <a:off x="528850" y="225075"/>
            <a:ext cx="7480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Goal: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b="1"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72"/>
          <p:cNvSpPr/>
          <p:nvPr/>
        </p:nvSpPr>
        <p:spPr>
          <a:xfrm>
            <a:off x="8626253" y="4698080"/>
            <a:ext cx="241648" cy="195150"/>
          </a:xfrm>
          <a:custGeom>
            <a:rect b="b" l="l" r="r" t="t"/>
            <a:pathLst>
              <a:path extrusionOk="0" h="128" w="16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72"/>
          <p:cNvSpPr txBox="1"/>
          <p:nvPr/>
        </p:nvSpPr>
        <p:spPr>
          <a:xfrm>
            <a:off x="485050" y="1654400"/>
            <a:ext cx="76578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8" name="Google Shape;26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91350"/>
            <a:ext cx="4184400" cy="235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73"/>
          <p:cNvSpPr txBox="1"/>
          <p:nvPr/>
        </p:nvSpPr>
        <p:spPr>
          <a:xfrm>
            <a:off x="3293725" y="376825"/>
            <a:ext cx="5085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Practise answering the questions: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you want to work here?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the most important to you in a job?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73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4"/>
          <p:cNvSpPr/>
          <p:nvPr/>
        </p:nvSpPr>
        <p:spPr>
          <a:xfrm>
            <a:off x="117300" y="3050000"/>
            <a:ext cx="2553600" cy="145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74"/>
          <p:cNvSpPr txBox="1"/>
          <p:nvPr/>
        </p:nvSpPr>
        <p:spPr>
          <a:xfrm>
            <a:off x="1072500" y="63150"/>
            <a:ext cx="699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Which company would you like to work for? Why?</a:t>
            </a:r>
            <a:endParaRPr sz="18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82" name="Google Shape;28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825" y="677250"/>
            <a:ext cx="3249525" cy="21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74"/>
          <p:cNvPicPr preferRelativeResize="0"/>
          <p:nvPr/>
        </p:nvPicPr>
        <p:blipFill rotWithShape="1">
          <a:blip r:embed="rId4">
            <a:alphaModFix/>
          </a:blip>
          <a:srcRect b="0" l="8350" r="7813" t="0"/>
          <a:stretch/>
        </p:blipFill>
        <p:spPr>
          <a:xfrm>
            <a:off x="5206650" y="677250"/>
            <a:ext cx="3164970" cy="21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4350" y="2625875"/>
            <a:ext cx="3328440" cy="234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74"/>
          <p:cNvSpPr txBox="1"/>
          <p:nvPr/>
        </p:nvSpPr>
        <p:spPr>
          <a:xfrm>
            <a:off x="117300" y="3096275"/>
            <a:ext cx="2581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I  would like to </a:t>
            </a:r>
            <a:r>
              <a:rPr i="1"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work for</a:t>
            </a: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….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BECAUSE....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63" y="844175"/>
            <a:ext cx="5668673" cy="404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5"/>
          <p:cNvSpPr txBox="1"/>
          <p:nvPr/>
        </p:nvSpPr>
        <p:spPr>
          <a:xfrm>
            <a:off x="1665900" y="60400"/>
            <a:ext cx="5812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at the picture. Guess what place it is? What makes it different from an ordinary office?</a:t>
            </a:r>
            <a:endParaRPr sz="17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124" y="1045475"/>
            <a:ext cx="5947475" cy="396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76"/>
          <p:cNvSpPr txBox="1"/>
          <p:nvPr/>
        </p:nvSpPr>
        <p:spPr>
          <a:xfrm>
            <a:off x="1103050" y="75875"/>
            <a:ext cx="75603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do you know about Google?</a:t>
            </a:r>
            <a:endParaRPr sz="17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do you think a lot of people want to work for Google? </a:t>
            </a:r>
            <a:endParaRPr sz="17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(not)?</a:t>
            </a:r>
            <a:endParaRPr sz="17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om engineering and product management to sales and program management, Googlers from across the company share what makes working at Google so exciting and meaningful to them.&#10;&#10;Explore jobs at Google around the world → https://goo.gl/rJ7fRs&#10;&#10;Subscribe to Life at Google for more videos → https://goo.gl/kqwUZd&#10;&#10;Follow us!&#10;Twitter: https://goo.gl/kdYxFP&#10;Facebook: https://goo.gl/hXDzLf&#10;LinkedIn: https://goo.gl/skdLCR&#10;#LifeAtGoogle" id="302" name="Google Shape;302;p77" title="What's it like to work at Google?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9408" y="844175"/>
            <a:ext cx="5610967" cy="4208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03" name="Google Shape;303;p77"/>
          <p:cNvSpPr txBox="1"/>
          <p:nvPr/>
        </p:nvSpPr>
        <p:spPr>
          <a:xfrm>
            <a:off x="-61975" y="745025"/>
            <a:ext cx="35748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did the speaker mean when he/she mentioned the phrase…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 the f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orefront of technology?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Leapfrog innovation?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Preconceived notions?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implement technologies?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go beyond your skillset?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have amazing expertise?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77"/>
          <p:cNvSpPr txBox="1"/>
          <p:nvPr/>
        </p:nvSpPr>
        <p:spPr>
          <a:xfrm>
            <a:off x="1245825" y="44475"/>
            <a:ext cx="61965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people like working for Google?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78"/>
          <p:cNvSpPr txBox="1"/>
          <p:nvPr/>
        </p:nvSpPr>
        <p:spPr>
          <a:xfrm>
            <a:off x="128700" y="470975"/>
            <a:ext cx="8886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other companies are at the forefront of technology nowadays? What made them such high-profile companies? 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is the latest leapfrog innovation? Why do you think so?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preconceived notions are people in your country inclined to?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Are there any technologies implemented in 2021? Give some examples. 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Are there any tasks in your homework that go beyond your skillset? How do you cope with them?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should you do to have amazing expertise?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10" name="Google Shape;310;p78"/>
          <p:cNvSpPr txBox="1"/>
          <p:nvPr/>
        </p:nvSpPr>
        <p:spPr>
          <a:xfrm>
            <a:off x="1240825" y="61950"/>
            <a:ext cx="713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Answer the questions: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79"/>
          <p:cNvSpPr/>
          <p:nvPr/>
        </p:nvSpPr>
        <p:spPr>
          <a:xfrm>
            <a:off x="148700" y="1996800"/>
            <a:ext cx="5825100" cy="718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79"/>
          <p:cNvSpPr txBox="1"/>
          <p:nvPr/>
        </p:nvSpPr>
        <p:spPr>
          <a:xfrm>
            <a:off x="-508150" y="459425"/>
            <a:ext cx="7138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Interview question: </a:t>
            </a:r>
            <a:endParaRPr sz="1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“Why do you want to </a:t>
            </a: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work</a:t>
            </a: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for our company?”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7" name="Google Shape;317;p79"/>
          <p:cNvSpPr txBox="1"/>
          <p:nvPr/>
        </p:nvSpPr>
        <p:spPr>
          <a:xfrm>
            <a:off x="142100" y="2140650"/>
            <a:ext cx="59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salary the most important part of a job? Why (not)?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8" name="Google Shape;318;p79" title="v09044g40000c69sipjc77u8u5uvdma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6317" y="0"/>
            <a:ext cx="28763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